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6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586"/>
  </p:normalViewPr>
  <p:slideViewPr>
    <p:cSldViewPr snapToGrid="0" snapToObjects="1">
      <p:cViewPr>
        <p:scale>
          <a:sx n="143" d="100"/>
          <a:sy n="143" d="100"/>
        </p:scale>
        <p:origin x="-4440" y="-15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85B87B-4D2D-284A-B3F8-7855DD507792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443264-9133-F047-83DD-2A3E3603817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227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80DA13-4FE4-0C4B-855F-8B22BF4609B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653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2CA9D-9DB7-7C42-BE4D-0DEA204A60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4DDBE3-24DB-2840-A690-C21CE7A09A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94700-56EA-7B4E-8AE7-24926044D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B6966-503D-9B43-83CA-3C5DA41501AA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9ECB35-7C89-404E-BF1C-5B3B420A1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2DCD01-C959-804C-91C0-3CFA87CD8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F8F88-42C9-8240-8A10-765D876E678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845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00143-9E12-F14B-9D0D-49844886F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8899C3-7682-EC4C-B115-EF9C95CB8E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598120-A77D-CD4B-A896-99D09032A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B6966-503D-9B43-83CA-3C5DA41501AA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022D76-213B-9A49-A110-9404C2F0F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2C0737-A277-F449-AF69-1E417B420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F8F88-42C9-8240-8A10-765D876E678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155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B661B-6494-EF4F-9582-F058A1B5A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49AFD2-F0C3-2A45-A7D5-20FA54A806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8A163E-7349-0E4E-B28A-0E8CE51CB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B6966-503D-9B43-83CA-3C5DA41501AA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F1CAAB-DC99-3D44-B8E1-1388A7A76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4A3DEE-F3B0-0644-A4E1-823220E32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F8F88-42C9-8240-8A10-765D876E678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659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8B6D2-ACD7-7146-BA77-3C51D6298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AACCFD-8BF3-6742-99F5-0CC658FEE2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1FBDC5-7B91-914F-B6D0-6D6BB54D53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CD91A9-62C1-774A-91E5-37F2A23C8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B6966-503D-9B43-83CA-3C5DA41501AA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AB8475-1336-4147-8C4D-D8D94B83E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9F0E75-5792-4F4C-A2E7-38AE007FC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F8F88-42C9-8240-8A10-765D876E678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924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4DA8E-4195-DA42-82DB-7BE98DC03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D39784-774A-6848-A99D-131B22EC7F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93B5DD-B6ED-7746-AE2A-687AC2FBD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4883FD-06C2-C74D-84E3-A922472B38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FC691D-329F-CC48-87BA-30FF7EBBD3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49D9A8-F6DE-D949-9854-3B3A935E3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B6966-503D-9B43-83CA-3C5DA41501AA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24770A-5EDA-7647-B251-646E4830B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728544-97E0-8747-930F-690CFCE1E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F8F88-42C9-8240-8A10-765D876E678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286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A6D8F-6650-6E4A-B799-5EB63709D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ED92E1-08E3-9B4D-9F47-76F0E6E8B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B6966-503D-9B43-83CA-3C5DA41501AA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D18C46-AE0D-284D-964D-45213F21F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AD823A-ACCA-7F40-87C8-09E56ABBA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F8F88-42C9-8240-8A10-765D876E678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063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B3A843-1DBB-3340-A057-E50A6F49C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B6966-503D-9B43-83CA-3C5DA41501AA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239358-1582-5B49-A44E-CC089B8AA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274EBD-E5AF-D846-882A-E9DCF1BBE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F8F88-42C9-8240-8A10-765D876E678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674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51AAE-3C54-F644-AE7C-5C37A86A5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85460-4B30-814B-8264-C035E8E312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CBC159-C6E4-4648-B8BC-CBFF9F5CCF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3D7C27-6FAE-9249-9C0F-11C867D43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B6966-503D-9B43-83CA-3C5DA41501AA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9FF1CB-02D0-DB41-AD69-9574FDE72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5972FE-C221-B742-B3A5-EF6382DDF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F8F88-42C9-8240-8A10-765D876E678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236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C8904-0027-AB49-AC5F-2642C7287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0D92ED-64A9-AB4F-B3FA-188B160497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2ACBC8-4C57-CD4A-B67C-5312A089D6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93410F-6BF5-9949-A193-94F71568D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B6966-503D-9B43-83CA-3C5DA41501AA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44F649-C5F5-A146-AC37-03DC439DE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6B0478-2732-3D43-B0D5-BFECDDDC8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F8F88-42C9-8240-8A10-765D876E678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965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AE90A-CC44-7C4F-A131-FCB902A8F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E69B81-7DCE-5C48-9B7B-62948EB165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A654B3-A6A9-424E-90AB-699874457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B6966-503D-9B43-83CA-3C5DA41501AA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150E4-DBB8-FB4C-9FF0-2E7A56FBB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8312CA-3620-3143-A0B5-13682B19E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F8F88-42C9-8240-8A10-765D876E678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616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522396-DB72-8748-9F16-79013F75AC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0E82B0-FE2E-C449-8B03-02D361BA5C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F9CC94-D0C0-3543-A560-F8B677E8C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B6966-503D-9B43-83CA-3C5DA41501AA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8A2A3C-16B8-0E43-9983-599CD5882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CCAA7F-43D0-4347-B211-58F2C62A6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F8F88-42C9-8240-8A10-765D876E678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381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750A1E-9BCE-7747-B846-8FACB26A5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FD8504-7EDD-0641-9C90-D7E4F2FC29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81C2BB-03AC-4C4B-80D0-A05F3DC9C4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5B6966-503D-9B43-83CA-3C5DA41501AA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A7B1F9-FC1B-664F-9E9A-987E8D0243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EE7FE8-3690-FE41-B2E0-390120EB51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F8F88-42C9-8240-8A10-765D876E678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00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emf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 1" descr="C:\Users\darty\Downloads\photo (3).JPG"/>
          <p:cNvPicPr/>
          <p:nvPr/>
        </p:nvPicPr>
        <p:blipFill>
          <a:blip r:embed="rId3" cstate="print"/>
          <a:srcRect l="-496" r="3743"/>
          <a:stretch>
            <a:fillRect/>
          </a:stretch>
        </p:blipFill>
        <p:spPr bwMode="auto">
          <a:xfrm>
            <a:off x="98775" y="132427"/>
            <a:ext cx="4887594" cy="2235686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37" name="Immagine 5"/>
          <p:cNvPicPr/>
          <p:nvPr/>
        </p:nvPicPr>
        <p:blipFill>
          <a:blip r:embed="rId4"/>
          <a:stretch>
            <a:fillRect/>
          </a:stretch>
        </p:blipFill>
        <p:spPr>
          <a:xfrm>
            <a:off x="8556171" y="3718906"/>
            <a:ext cx="3490492" cy="3056228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3BC36658-0D8C-4447-9EF7-26899A038715}"/>
              </a:ext>
            </a:extLst>
          </p:cNvPr>
          <p:cNvSpPr txBox="1"/>
          <p:nvPr/>
        </p:nvSpPr>
        <p:spPr>
          <a:xfrm>
            <a:off x="9275436" y="3134131"/>
            <a:ext cx="2231572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CA" sz="800" b="1" dirty="0" smtClean="0"/>
              <a:t>Both common and unique microbial signatures of response to the oilseed mix are observed in the faecal-derived microbial communities of premenopausal and younger healthy women</a:t>
            </a:r>
            <a:endParaRPr lang="en-US" sz="8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5367" y="132427"/>
            <a:ext cx="3417235" cy="1901602"/>
          </a:xfrm>
          <a:prstGeom prst="rect">
            <a:avLst/>
          </a:prstGeom>
          <a:solidFill>
            <a:schemeClr val="bg2"/>
          </a:solidFill>
          <a:ln>
            <a:noFill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52" y="4246962"/>
            <a:ext cx="4891815" cy="2342922"/>
          </a:xfrm>
          <a:prstGeom prst="rect">
            <a:avLst/>
          </a:prstGeom>
          <a:solidFill>
            <a:schemeClr val="bg2"/>
          </a:solidFill>
          <a:ln>
            <a:noFill/>
          </a:ln>
        </p:spPr>
      </p:pic>
      <p:pic>
        <p:nvPicPr>
          <p:cNvPr id="1029" name="Picture 5" descr="Image result for Diets rich in lignan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5781" y="207827"/>
            <a:ext cx="2630986" cy="1980202"/>
          </a:xfrm>
          <a:prstGeom prst="rect">
            <a:avLst/>
          </a:prstGeom>
          <a:solidFill>
            <a:schemeClr val="bg2"/>
          </a:solidFill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63487" y="2481190"/>
            <a:ext cx="2740427" cy="2153191"/>
          </a:xfrm>
          <a:prstGeom prst="rect">
            <a:avLst/>
          </a:prstGeom>
          <a:solidFill>
            <a:schemeClr val="bg2"/>
          </a:solidFill>
        </p:spPr>
      </p:pic>
      <p:pic>
        <p:nvPicPr>
          <p:cNvPr id="42" name="Immagine 2"/>
          <p:cNvPicPr/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81" t="12165" r="11879" b="3802"/>
          <a:stretch/>
        </p:blipFill>
        <p:spPr bwMode="auto">
          <a:xfrm>
            <a:off x="4891815" y="3826036"/>
            <a:ext cx="3454307" cy="284117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ctangle 3"/>
          <p:cNvSpPr/>
          <p:nvPr/>
        </p:nvSpPr>
        <p:spPr>
          <a:xfrm>
            <a:off x="5388986" y="3134131"/>
            <a:ext cx="2340429" cy="584775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just"/>
            <a:r>
              <a:rPr lang="en-CA" sz="800" b="1" dirty="0" smtClean="0"/>
              <a:t>Faecal-derived </a:t>
            </a:r>
            <a:r>
              <a:rPr lang="en-CA" sz="800" b="1" dirty="0"/>
              <a:t>microbial communities of premenopausal women separate from those of younger healthy women and are affected by oilseed mix</a:t>
            </a:r>
            <a:endParaRPr lang="en-GB" sz="800" b="1" dirty="0"/>
          </a:p>
        </p:txBody>
      </p:sp>
      <p:cxnSp>
        <p:nvCxnSpPr>
          <p:cNvPr id="6" name="Elbow Connector 5"/>
          <p:cNvCxnSpPr/>
          <p:nvPr/>
        </p:nvCxnSpPr>
        <p:spPr>
          <a:xfrm rot="16200000" flipH="1">
            <a:off x="4999217" y="1641545"/>
            <a:ext cx="1684877" cy="1283802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Elbow Connector 56"/>
          <p:cNvCxnSpPr/>
          <p:nvPr/>
        </p:nvCxnSpPr>
        <p:spPr>
          <a:xfrm rot="16200000" flipH="1">
            <a:off x="7480480" y="1649791"/>
            <a:ext cx="1684877" cy="1283802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/>
          <p:nvPr/>
        </p:nvCxnSpPr>
        <p:spPr>
          <a:xfrm rot="5400000">
            <a:off x="3225018" y="3508045"/>
            <a:ext cx="2759279" cy="326572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0" y="6481302"/>
            <a:ext cx="4441371" cy="338554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CA" sz="800" b="1" dirty="0"/>
              <a:t>Dynamics of individual dietary </a:t>
            </a:r>
            <a:r>
              <a:rPr lang="en-CA" sz="800" b="1" dirty="0" err="1"/>
              <a:t>lignans</a:t>
            </a:r>
            <a:r>
              <a:rPr lang="en-CA" sz="800" b="1" dirty="0"/>
              <a:t> over 24 h of fermentation in faecal samples from younger healthy donors (YD, a) and premenopausal donors (PD, b) with added oilseed mix</a:t>
            </a:r>
            <a:endParaRPr lang="en-GB" sz="800" b="1" dirty="0"/>
          </a:p>
        </p:txBody>
      </p:sp>
    </p:spTree>
    <p:extLst>
      <p:ext uri="{BB962C8B-B14F-4D97-AF65-F5344CB8AC3E}">
        <p14:creationId xmlns:p14="http://schemas.microsoft.com/office/powerpoint/2010/main" val="72383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79</Words>
  <Application>Microsoft Office PowerPoint</Application>
  <PresentationFormat>Widescreen</PresentationFormat>
  <Paragraphs>4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Enver Keleszade (Research Student)</dc:creator>
  <cp:lastModifiedBy>Silvia Turroni</cp:lastModifiedBy>
  <cp:revision>7</cp:revision>
  <dcterms:created xsi:type="dcterms:W3CDTF">2019-12-02T17:28:10Z</dcterms:created>
  <dcterms:modified xsi:type="dcterms:W3CDTF">2020-03-18T10:48:41Z</dcterms:modified>
</cp:coreProperties>
</file>